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57" r:id="rId3"/>
    <p:sldId id="291" r:id="rId4"/>
    <p:sldId id="262" r:id="rId5"/>
    <p:sldId id="265" r:id="rId6"/>
    <p:sldId id="293" r:id="rId7"/>
    <p:sldId id="294" r:id="rId8"/>
    <p:sldId id="295" r:id="rId9"/>
    <p:sldId id="267" r:id="rId10"/>
    <p:sldId id="268" r:id="rId11"/>
    <p:sldId id="270" r:id="rId12"/>
    <p:sldId id="271" r:id="rId13"/>
    <p:sldId id="269" r:id="rId14"/>
    <p:sldId id="273" r:id="rId15"/>
    <p:sldId id="296" r:id="rId16"/>
    <p:sldId id="297" r:id="rId17"/>
    <p:sldId id="298" r:id="rId18"/>
    <p:sldId id="299" r:id="rId19"/>
    <p:sldId id="300" r:id="rId20"/>
    <p:sldId id="301" r:id="rId21"/>
    <p:sldId id="286" r:id="rId22"/>
    <p:sldId id="28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525" autoAdjust="0"/>
    <p:restoredTop sz="94660"/>
  </p:normalViewPr>
  <p:slideViewPr>
    <p:cSldViewPr>
      <p:cViewPr varScale="1">
        <p:scale>
          <a:sx n="69" d="100"/>
          <a:sy n="69" d="100"/>
        </p:scale>
        <p:origin x="-1458"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EB9542-61EA-434E-AD60-D58317EE2DF7}" type="datetimeFigureOut">
              <a:rPr lang="ru-RU" smtClean="0"/>
              <a:pPr/>
              <a:t>03.11.2014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C5E259-3178-4729-A3DE-5D5F2E0C0AD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AA6B5C1D-FCDB-403D-9F29-3B33402FB62D}" type="datetimeFigureOut">
              <a:rPr lang="ru-RU" smtClean="0"/>
              <a:pPr/>
              <a:t>03.11.2014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F735B35B-0342-481E-BB85-940845233375}" type="slidenum">
              <a:rPr lang="ru-RU" smtClean="0"/>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A6B5C1D-FCDB-403D-9F29-3B33402FB62D}" type="datetimeFigureOut">
              <a:rPr lang="ru-RU" smtClean="0"/>
              <a:pPr/>
              <a:t>03.11.2014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35B35B-0342-481E-BB85-940845233375}" type="slidenum">
              <a:rPr lang="ru-RU" smtClean="0"/>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A6B5C1D-FCDB-403D-9F29-3B33402FB62D}" type="datetimeFigureOut">
              <a:rPr lang="ru-RU" smtClean="0"/>
              <a:pPr/>
              <a:t>03.11.2014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35B35B-0342-481E-BB85-940845233375}" type="slidenum">
              <a:rPr lang="ru-RU" smtClean="0"/>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A6B5C1D-FCDB-403D-9F29-3B33402FB62D}" type="datetimeFigureOut">
              <a:rPr lang="ru-RU" smtClean="0"/>
              <a:pPr/>
              <a:t>03.11.2014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35B35B-0342-481E-BB85-940845233375}" type="slidenum">
              <a:rPr lang="ru-RU" smtClean="0"/>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A6B5C1D-FCDB-403D-9F29-3B33402FB62D}" type="datetimeFigureOut">
              <a:rPr lang="ru-RU" smtClean="0"/>
              <a:pPr/>
              <a:t>03.11.2014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35B35B-0342-481E-BB85-940845233375}" type="slidenum">
              <a:rPr lang="ru-RU" smtClean="0"/>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A6B5C1D-FCDB-403D-9F29-3B33402FB62D}" type="datetimeFigureOut">
              <a:rPr lang="ru-RU" smtClean="0"/>
              <a:pPr/>
              <a:t>03.11.2014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35B35B-0342-481E-BB85-940845233375}" type="slidenum">
              <a:rPr lang="ru-RU" smtClean="0"/>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A6B5C1D-FCDB-403D-9F29-3B33402FB62D}" type="datetimeFigureOut">
              <a:rPr lang="ru-RU" smtClean="0"/>
              <a:pPr/>
              <a:t>03.11.2014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735B35B-0342-481E-BB85-940845233375}" type="slidenum">
              <a:rPr lang="ru-RU" smtClean="0"/>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A6B5C1D-FCDB-403D-9F29-3B33402FB62D}" type="datetimeFigureOut">
              <a:rPr lang="ru-RU" smtClean="0"/>
              <a:pPr/>
              <a:t>03.11.2014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735B35B-0342-481E-BB85-940845233375}" type="slidenum">
              <a:rPr lang="ru-RU" smtClean="0"/>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6B5C1D-FCDB-403D-9F29-3B33402FB62D}" type="datetimeFigureOut">
              <a:rPr lang="ru-RU" smtClean="0"/>
              <a:pPr/>
              <a:t>03.11.2014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735B35B-0342-481E-BB85-940845233375}" type="slidenum">
              <a:rPr lang="ru-RU" smtClean="0"/>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A6B5C1D-FCDB-403D-9F29-3B33402FB62D}" type="datetimeFigureOut">
              <a:rPr lang="ru-RU" smtClean="0"/>
              <a:pPr/>
              <a:t>03.11.2014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35B35B-0342-481E-BB85-940845233375}" type="slidenum">
              <a:rPr lang="ru-RU" smtClean="0"/>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A6B5C1D-FCDB-403D-9F29-3B33402FB62D}" type="datetimeFigureOut">
              <a:rPr lang="ru-RU" smtClean="0"/>
              <a:pPr/>
              <a:t>03.11.2014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F735B35B-0342-481E-BB85-940845233375}"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wheel spokes="8"/>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6B5C1D-FCDB-403D-9F29-3B33402FB62D}" type="datetimeFigureOut">
              <a:rPr lang="ru-RU" smtClean="0"/>
              <a:pPr/>
              <a:t>03.11.2014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735B35B-0342-481E-BB85-940845233375}"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heel spokes="8"/>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857224" y="928670"/>
            <a:ext cx="7630616" cy="506487"/>
          </a:xfrm>
        </p:spPr>
        <p:txBody>
          <a:bodyPr>
            <a:noAutofit/>
          </a:bodyPr>
          <a:lstStyle/>
          <a:p>
            <a:pPr algn="ctr">
              <a:buNone/>
            </a:pPr>
            <a:r>
              <a:rPr lang="ru-RU" sz="2000" dirty="0" smtClean="0">
                <a:solidFill>
                  <a:schemeClr val="accent1">
                    <a:lumMod val="60000"/>
                    <a:lumOff val="40000"/>
                  </a:schemeClr>
                </a:solidFill>
                <a:latin typeface="Comic Sans MS" pitchFamily="66" charset="0"/>
              </a:rPr>
              <a:t>МБДОУ «</a:t>
            </a:r>
            <a:r>
              <a:rPr lang="ru-RU" sz="2000" dirty="0" err="1" smtClean="0">
                <a:solidFill>
                  <a:schemeClr val="accent1">
                    <a:lumMod val="60000"/>
                    <a:lumOff val="40000"/>
                  </a:schemeClr>
                </a:solidFill>
                <a:latin typeface="Comic Sans MS" pitchFamily="66" charset="0"/>
              </a:rPr>
              <a:t>Малоенисейский</a:t>
            </a:r>
            <a:r>
              <a:rPr lang="ru-RU" sz="2000" dirty="0" smtClean="0">
                <a:solidFill>
                  <a:schemeClr val="accent1">
                    <a:lumMod val="60000"/>
                    <a:lumOff val="40000"/>
                  </a:schemeClr>
                </a:solidFill>
                <a:latin typeface="Comic Sans MS" pitchFamily="66" charset="0"/>
              </a:rPr>
              <a:t> детский сад «Огонек»</a:t>
            </a:r>
            <a:br>
              <a:rPr lang="ru-RU" sz="2000" dirty="0" smtClean="0">
                <a:solidFill>
                  <a:schemeClr val="accent1">
                    <a:lumMod val="60000"/>
                    <a:lumOff val="40000"/>
                  </a:schemeClr>
                </a:solidFill>
                <a:latin typeface="Comic Sans MS" pitchFamily="66" charset="0"/>
              </a:rPr>
            </a:br>
            <a:endParaRPr lang="ru-RU" sz="2000" dirty="0">
              <a:solidFill>
                <a:schemeClr val="accent1">
                  <a:lumMod val="60000"/>
                  <a:lumOff val="40000"/>
                </a:schemeClr>
              </a:solidFill>
              <a:latin typeface="Comic Sans MS" pitchFamily="66" charset="0"/>
            </a:endParaRPr>
          </a:p>
        </p:txBody>
      </p:sp>
      <p:sp>
        <p:nvSpPr>
          <p:cNvPr id="5" name="Подзаголовок 4"/>
          <p:cNvSpPr>
            <a:spLocks noGrp="1"/>
          </p:cNvSpPr>
          <p:nvPr>
            <p:ph type="subTitle" idx="1"/>
          </p:nvPr>
        </p:nvSpPr>
        <p:spPr>
          <a:xfrm>
            <a:off x="1428728" y="2214554"/>
            <a:ext cx="6368752" cy="2592288"/>
          </a:xfrm>
        </p:spPr>
        <p:txBody>
          <a:bodyPr>
            <a:noAutofit/>
          </a:bodyPr>
          <a:lstStyle/>
          <a:p>
            <a:pPr algn="ctr"/>
            <a:r>
              <a:rPr lang="ru-RU" sz="4000" dirty="0" smtClean="0">
                <a:solidFill>
                  <a:schemeClr val="accent1">
                    <a:lumMod val="75000"/>
                  </a:schemeClr>
                </a:solidFill>
              </a:rPr>
              <a:t>«Развитие математических представлений с помощью двигательной активности»</a:t>
            </a:r>
          </a:p>
          <a:p>
            <a:pPr algn="ctr"/>
            <a:endParaRPr lang="ru-RU" sz="4000" dirty="0" smtClean="0">
              <a:solidFill>
                <a:schemeClr val="accent1">
                  <a:lumMod val="75000"/>
                </a:schemeClr>
              </a:solidFill>
            </a:endParaRPr>
          </a:p>
        </p:txBody>
      </p:sp>
    </p:spTree>
    <p:extLst>
      <p:ext uri="{BB962C8B-B14F-4D97-AF65-F5344CB8AC3E}">
        <p14:creationId xmlns:p14="http://schemas.microsoft.com/office/powerpoint/2010/main" xmlns="" val="2065928028"/>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1" y="188640"/>
            <a:ext cx="379990" cy="168526"/>
          </a:xfrm>
        </p:spPr>
        <p:txBody>
          <a:bodyPr>
            <a:normAutofit fontScale="90000"/>
          </a:bodyPr>
          <a:lstStyle/>
          <a:p>
            <a:pPr algn="ctr">
              <a:buNone/>
            </a:pPr>
            <a:r>
              <a:rPr lang="ru-RU" sz="2400" dirty="0" smtClean="0">
                <a:latin typeface="Comic Sans MS" pitchFamily="66" charset="0"/>
              </a:rPr>
              <a:t>Пять ведущих  линий </a:t>
            </a:r>
            <a:r>
              <a:rPr lang="ru-RU" sz="2400" dirty="0" err="1" smtClean="0">
                <a:latin typeface="Comic Sans MS" pitchFamily="66" charset="0"/>
              </a:rPr>
              <a:t>Орф-педагогики</a:t>
            </a:r>
            <a:r>
              <a:rPr lang="ru-RU" sz="2400" dirty="0" smtClean="0">
                <a:latin typeface="Comic Sans MS" pitchFamily="66" charset="0"/>
              </a:rPr>
              <a:t>.</a:t>
            </a:r>
            <a:br>
              <a:rPr lang="ru-RU" sz="2400" dirty="0" smtClean="0">
                <a:latin typeface="Comic Sans MS" pitchFamily="66" charset="0"/>
              </a:rPr>
            </a:br>
            <a:endParaRPr lang="ru-RU" sz="2400" dirty="0">
              <a:latin typeface="Comic Sans MS" pitchFamily="66" charset="0"/>
            </a:endParaRPr>
          </a:p>
        </p:txBody>
      </p:sp>
      <p:sp>
        <p:nvSpPr>
          <p:cNvPr id="3" name="Содержимое 2"/>
          <p:cNvSpPr>
            <a:spLocks noGrp="1"/>
          </p:cNvSpPr>
          <p:nvPr>
            <p:ph idx="1"/>
          </p:nvPr>
        </p:nvSpPr>
        <p:spPr>
          <a:xfrm>
            <a:off x="214282" y="142852"/>
            <a:ext cx="8640960" cy="4824536"/>
          </a:xfrm>
        </p:spPr>
        <p:txBody>
          <a:bodyPr>
            <a:noAutofit/>
          </a:bodyPr>
          <a:lstStyle/>
          <a:p>
            <a:pPr algn="ctr">
              <a:buNone/>
            </a:pPr>
            <a:r>
              <a:rPr lang="ru-RU" sz="2000" b="1" dirty="0" smtClean="0">
                <a:latin typeface="Comic Sans MS" pitchFamily="66" charset="0"/>
              </a:rPr>
              <a:t>Принципы:</a:t>
            </a:r>
            <a:endParaRPr lang="ru-RU" sz="2000" dirty="0" smtClean="0">
              <a:latin typeface="Comic Sans MS" pitchFamily="66" charset="0"/>
            </a:endParaRPr>
          </a:p>
          <a:p>
            <a:pPr>
              <a:buNone/>
            </a:pPr>
            <a:r>
              <a:rPr lang="ru-RU" sz="2000" dirty="0" smtClean="0">
                <a:latin typeface="Comic Sans MS" pitchFamily="66" charset="0"/>
              </a:rPr>
              <a:t>1. Принцип развития (создать условия, в которых личность могла бы максимально реализовать себя)</a:t>
            </a:r>
          </a:p>
          <a:p>
            <a:pPr>
              <a:buNone/>
            </a:pPr>
            <a:r>
              <a:rPr lang="ru-RU" sz="2000" dirty="0" smtClean="0">
                <a:latin typeface="Comic Sans MS" pitchFamily="66" charset="0"/>
              </a:rPr>
              <a:t>2.Принцип доверительного сотрудничества (доверительное сотрудничество педагога и ребенка)</a:t>
            </a:r>
          </a:p>
          <a:p>
            <a:pPr algn="ctr">
              <a:buNone/>
            </a:pPr>
            <a:r>
              <a:rPr lang="ru-RU" sz="2000" b="1" dirty="0" smtClean="0">
                <a:latin typeface="Comic Sans MS" pitchFamily="66" charset="0"/>
              </a:rPr>
              <a:t>Технологии:</a:t>
            </a:r>
            <a:endParaRPr lang="ru-RU" sz="2000" dirty="0" smtClean="0">
              <a:latin typeface="Comic Sans MS" pitchFamily="66" charset="0"/>
            </a:endParaRPr>
          </a:p>
          <a:p>
            <a:pPr>
              <a:buNone/>
            </a:pPr>
            <a:r>
              <a:rPr lang="ru-RU" sz="2000" dirty="0" smtClean="0">
                <a:latin typeface="Comic Sans MS" pitchFamily="66" charset="0"/>
              </a:rPr>
              <a:t>1. Теория развивающего обучения (самостоятельная мыслительная деятельность, сотрудничество взрослого и ребенка).</a:t>
            </a:r>
          </a:p>
          <a:p>
            <a:pPr>
              <a:buNone/>
            </a:pPr>
            <a:r>
              <a:rPr lang="ru-RU" sz="2000" dirty="0" smtClean="0">
                <a:latin typeface="Comic Sans MS" pitchFamily="66" charset="0"/>
              </a:rPr>
              <a:t>2. Теория проблемного обучения (создание проблемной ситуации и выхода из нее через самостоятельную деятельность, познавательная деятельность, состоящая в поиске и решении вопроса).</a:t>
            </a:r>
          </a:p>
          <a:p>
            <a:pPr>
              <a:buNone/>
            </a:pPr>
            <a:r>
              <a:rPr lang="ru-RU" sz="2000" dirty="0" smtClean="0">
                <a:latin typeface="Comic Sans MS" pitchFamily="66" charset="0"/>
              </a:rPr>
              <a:t>3. Педагогика сотрудничества (гуманно – личностный подход к ребенку, сотрудничество воспитателя и ребенка).</a:t>
            </a:r>
          </a:p>
          <a:p>
            <a:pPr>
              <a:buNone/>
            </a:pPr>
            <a:r>
              <a:rPr lang="ru-RU" sz="2000" dirty="0" smtClean="0">
                <a:latin typeface="Comic Sans MS" pitchFamily="66" charset="0"/>
              </a:rPr>
              <a:t>4. Теория развития познавательного интереса (активное использование накопленных знаний, дифференцированный и индивидуальный подход).</a:t>
            </a:r>
          </a:p>
          <a:p>
            <a:pPr>
              <a:buNone/>
            </a:pPr>
            <a:r>
              <a:rPr lang="ru-RU" sz="2000" dirty="0" smtClean="0">
                <a:latin typeface="Comic Sans MS" pitchFamily="66" charset="0"/>
              </a:rPr>
              <a:t>5. </a:t>
            </a:r>
            <a:r>
              <a:rPr lang="ru-RU" sz="2000" dirty="0" err="1" smtClean="0">
                <a:latin typeface="Comic Sans MS" pitchFamily="66" charset="0"/>
              </a:rPr>
              <a:t>Физкультурно</a:t>
            </a:r>
            <a:r>
              <a:rPr lang="ru-RU" sz="2000" dirty="0" smtClean="0">
                <a:latin typeface="Comic Sans MS" pitchFamily="66" charset="0"/>
              </a:rPr>
              <a:t> – оздоровительная технология (развитие физических качеств, двигательной активности и становление физической культуры дошкольника).</a:t>
            </a:r>
          </a:p>
          <a:p>
            <a:endParaRPr lang="ru-RU" sz="2000" dirty="0"/>
          </a:p>
        </p:txBody>
      </p:sp>
    </p:spTree>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548680"/>
            <a:ext cx="8352928" cy="6120680"/>
          </a:xfrm>
        </p:spPr>
        <p:txBody>
          <a:bodyPr>
            <a:noAutofit/>
          </a:bodyPr>
          <a:lstStyle/>
          <a:p>
            <a:pPr algn="ctr">
              <a:buNone/>
            </a:pPr>
            <a:r>
              <a:rPr lang="ru-RU" sz="2000" b="1" dirty="0" smtClean="0">
                <a:latin typeface="Comic Sans MS" pitchFamily="66" charset="0"/>
              </a:rPr>
              <a:t>Методика</a:t>
            </a:r>
            <a:endParaRPr lang="ru-RU" sz="2000" dirty="0" smtClean="0">
              <a:latin typeface="Comic Sans MS" pitchFamily="66" charset="0"/>
            </a:endParaRPr>
          </a:p>
          <a:p>
            <a:pPr algn="ctr">
              <a:buNone/>
            </a:pPr>
            <a:r>
              <a:rPr lang="ru-RU" sz="2000" dirty="0" smtClean="0">
                <a:latin typeface="Comic Sans MS" pitchFamily="66" charset="0"/>
              </a:rPr>
              <a:t>Подвижные компоненты занятий по математике можно сгруппировать в следующие серии.</a:t>
            </a:r>
          </a:p>
          <a:p>
            <a:r>
              <a:rPr lang="ru-RU" sz="2000" i="1" u="sng" dirty="0" smtClean="0">
                <a:latin typeface="Comic Sans MS" pitchFamily="66" charset="0"/>
              </a:rPr>
              <a:t>Первая серия</a:t>
            </a:r>
            <a:r>
              <a:rPr lang="ru-RU" sz="2000" dirty="0" smtClean="0">
                <a:latin typeface="Comic Sans MS" pitchFamily="66" charset="0"/>
              </a:rPr>
              <a:t> включает в себя упражнения на счет движений. Например, наклониться столько раз, сколько воспитатель (или на один раз больше). Можно</a:t>
            </a:r>
          </a:p>
          <a:p>
            <a:r>
              <a:rPr lang="ru-RU" sz="2000" dirty="0" smtClean="0">
                <a:latin typeface="Comic Sans MS" pitchFamily="66" charset="0"/>
              </a:rPr>
              <a:t>предложить выполнить движения (прыжки, наклоны, повороты, упражнения для рук или ног) по названному числу или показанной цифре.</a:t>
            </a:r>
          </a:p>
          <a:p>
            <a:r>
              <a:rPr lang="ru-RU" sz="2000" i="1" u="sng" dirty="0" smtClean="0">
                <a:latin typeface="Comic Sans MS" pitchFamily="66" charset="0"/>
              </a:rPr>
              <a:t>Вторая серия</a:t>
            </a:r>
            <a:r>
              <a:rPr lang="ru-RU" sz="2000" dirty="0" smtClean="0">
                <a:latin typeface="Comic Sans MS" pitchFamily="66" charset="0"/>
              </a:rPr>
              <a:t> содержит упражнения на познание величины предмета и сравнение конкретных протяженностей через двигательный анализатор. Например, понятие «ширина» более естественно познается ребенком не с помощью специально вырезанных абстрактных бумажных полосок, а путем перешагивания (или перепрыгивания) «ручейка». Детям предлагается сравнить ширину «ручейка» в разных местах и определить, в каком месте «ручеек» труднее перешагнуть, почему.</a:t>
            </a:r>
          </a:p>
          <a:p>
            <a:pPr>
              <a:buNone/>
            </a:pPr>
            <a:endParaRPr lang="ru-RU" sz="2000" dirty="0" smtClean="0">
              <a:latin typeface="Comic Sans MS" pitchFamily="66" charset="0"/>
            </a:endParaRPr>
          </a:p>
        </p:txBody>
      </p:sp>
    </p:spTree>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332656"/>
            <a:ext cx="8352928" cy="6048672"/>
          </a:xfrm>
        </p:spPr>
        <p:txBody>
          <a:bodyPr>
            <a:normAutofit fontScale="92500"/>
          </a:bodyPr>
          <a:lstStyle/>
          <a:p>
            <a:endParaRPr lang="ru-RU" sz="2400" dirty="0" smtClean="0"/>
          </a:p>
          <a:p>
            <a:r>
              <a:rPr lang="ru-RU" i="1" u="sng" dirty="0" smtClean="0">
                <a:latin typeface="Comic Sans MS" pitchFamily="66" charset="0"/>
              </a:rPr>
              <a:t>В третью серию</a:t>
            </a:r>
            <a:r>
              <a:rPr lang="ru-RU" dirty="0" smtClean="0">
                <a:latin typeface="Comic Sans MS" pitchFamily="66" charset="0"/>
              </a:rPr>
              <a:t> входят упражнения на ориентировку в пространстве: для рук, ног, плечевого пояса, по бросанию мяча в указанном направлении, на движения в заданном направлении, на ориентировку по схеме, на развитие глазомера (например, сбить ту кеглю, которая стоит слева от названного ребенка) .</a:t>
            </a:r>
          </a:p>
          <a:p>
            <a:r>
              <a:rPr lang="ru-RU" i="1" u="sng" dirty="0" smtClean="0">
                <a:latin typeface="Comic Sans MS" pitchFamily="66" charset="0"/>
              </a:rPr>
              <a:t>Четвертая серия</a:t>
            </a:r>
            <a:r>
              <a:rPr lang="ru-RU" dirty="0" smtClean="0">
                <a:latin typeface="Comic Sans MS" pitchFamily="66" charset="0"/>
              </a:rPr>
              <a:t> включает задания-эстафеты, в ходе которых ребенку предлагается как можно быстрее определить количество предметов либо провести группировку по форме, либо сравнить предметы по величине. Например, каждому участнику команды по очереди надо допрыгать на правой ноге до обруча, положить в него пять четырехугольников, бегом вернуться назад, стать в конце колонны.</a:t>
            </a:r>
          </a:p>
          <a:p>
            <a:pPr>
              <a:buNone/>
            </a:pPr>
            <a:endParaRPr lang="ru-RU" dirty="0"/>
          </a:p>
        </p:txBody>
      </p:sp>
    </p:spTree>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714356"/>
            <a:ext cx="3429023" cy="454848"/>
          </a:xfrm>
        </p:spPr>
        <p:txBody>
          <a:bodyPr>
            <a:normAutofit/>
          </a:bodyPr>
          <a:lstStyle/>
          <a:p>
            <a:r>
              <a:rPr lang="ru-RU" sz="2000" b="1" dirty="0" smtClean="0">
                <a:solidFill>
                  <a:schemeClr val="tx1"/>
                </a:solidFill>
                <a:latin typeface="Comic Sans MS" pitchFamily="66" charset="0"/>
              </a:rPr>
              <a:t> </a:t>
            </a:r>
            <a:r>
              <a:rPr lang="ru-RU" sz="2000" i="1" u="sng" dirty="0" smtClean="0">
                <a:solidFill>
                  <a:schemeClr val="tx1"/>
                </a:solidFill>
                <a:latin typeface="Comic Sans MS" pitchFamily="66" charset="0"/>
              </a:rPr>
              <a:t>Пятая серия</a:t>
            </a:r>
            <a:r>
              <a:rPr lang="ru-RU" sz="2000" dirty="0" smtClean="0">
                <a:solidFill>
                  <a:schemeClr val="tx1"/>
                </a:solidFill>
                <a:latin typeface="Comic Sans MS" pitchFamily="66" charset="0"/>
              </a:rPr>
              <a:t> </a:t>
            </a:r>
            <a:endParaRPr lang="ru-RU" sz="2000" dirty="0">
              <a:solidFill>
                <a:schemeClr val="tx1"/>
              </a:solidFill>
              <a:latin typeface="Comic Sans MS" pitchFamily="66" charset="0"/>
            </a:endParaRPr>
          </a:p>
        </p:txBody>
      </p:sp>
      <p:sp>
        <p:nvSpPr>
          <p:cNvPr id="3" name="Содержимое 2"/>
          <p:cNvSpPr>
            <a:spLocks noGrp="1"/>
          </p:cNvSpPr>
          <p:nvPr>
            <p:ph idx="1"/>
          </p:nvPr>
        </p:nvSpPr>
        <p:spPr>
          <a:xfrm>
            <a:off x="323528" y="1142984"/>
            <a:ext cx="8606190" cy="5526376"/>
          </a:xfrm>
        </p:spPr>
        <p:txBody>
          <a:bodyPr>
            <a:noAutofit/>
          </a:bodyPr>
          <a:lstStyle/>
          <a:p>
            <a:pPr>
              <a:buNone/>
            </a:pPr>
            <a:r>
              <a:rPr lang="ru-RU" sz="2400" dirty="0" smtClean="0"/>
              <a:t>Состоит из дидактических игр по формированию математических представлений, которые можно проводить в подвижной форме.</a:t>
            </a:r>
          </a:p>
          <a:p>
            <a:pPr>
              <a:buNone/>
            </a:pPr>
            <a:r>
              <a:rPr lang="ru-RU" sz="2400" dirty="0" smtClean="0"/>
              <a:t>Каждая образовательная деятельность или развивающая ситуация по математике может включать упражнения и игры не менее чем из трех серий. Таким образом, дети получат возможность активно двигаться в течение минимум половины каждого занятия по математике. В процессе комплексных занятий дети не устают, так как часто меняют виды, темп, амплитуду движений, место их выполнения. В ходе занятий по математике разнообразная двигательная активность снимает утомление, активизирует память, мышление. Комплексные занятия организованы </a:t>
            </a:r>
            <a:endParaRPr lang="ru-RU" sz="2400" dirty="0" smtClean="0">
              <a:latin typeface="Comic Sans MS" pitchFamily="66" charset="0"/>
            </a:endParaRPr>
          </a:p>
        </p:txBody>
      </p:sp>
    </p:spTree>
  </p:cSld>
  <p:clrMapOvr>
    <a:masterClrMapping/>
  </p:clrMapOvr>
  <p:transition spd="slow">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260648"/>
            <a:ext cx="8568952" cy="6336704"/>
          </a:xfrm>
        </p:spPr>
        <p:txBody>
          <a:bodyPr>
            <a:normAutofit fontScale="92500"/>
          </a:bodyPr>
          <a:lstStyle/>
          <a:p>
            <a:endParaRPr lang="ru-RU" dirty="0" smtClean="0">
              <a:latin typeface="Comic Sans MS" pitchFamily="66" charset="0"/>
            </a:endParaRPr>
          </a:p>
          <a:p>
            <a:r>
              <a:rPr lang="ru-RU" sz="2400" b="1" u="sng" dirty="0" smtClean="0">
                <a:latin typeface="Comic Sans MS" pitchFamily="66" charset="0"/>
              </a:rPr>
              <a:t>Предполагаемый результат:</a:t>
            </a:r>
            <a:r>
              <a:rPr lang="ru-RU" sz="2400" dirty="0" smtClean="0">
                <a:latin typeface="Comic Sans MS" pitchFamily="66" charset="0"/>
              </a:rPr>
              <a:t> Повышение двигательной активности в образовательной деятельности познавательного характера способствует: - овладению разными видами познавательных ориентировочных действий, лежащих в основе умственного развития дошкольников, мыслительных процессов и наглядно – образного мышления, включающих построение схематизированных образов и их соотнесение с действительностью, логического мышления, состоящего в выделении существенных параметров объектов и их соотнесении.</a:t>
            </a:r>
          </a:p>
          <a:p>
            <a:r>
              <a:rPr lang="ru-RU" sz="2400" dirty="0" smtClean="0">
                <a:latin typeface="Comic Sans MS" pitchFamily="66" charset="0"/>
              </a:rPr>
              <a:t>Взаимному влиянию упражнений умственной направленности на развитие физических качеств и общих координационных способностей, определяющих уровень физической подготовленности детей, и физических упражнений на становление психических процессов, обуславливающих уровень умственного развития дошкольников.</a:t>
            </a:r>
          </a:p>
          <a:p>
            <a:pPr algn="l"/>
            <a:endParaRPr lang="ru-RU" dirty="0"/>
          </a:p>
        </p:txBody>
      </p:sp>
    </p:spTree>
  </p:cSld>
  <p:clrMapOvr>
    <a:masterClrMapping/>
  </p:clrMapOvr>
  <p:transition spd="slow">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329642" cy="1347046"/>
          </a:xfrm>
        </p:spPr>
        <p:txBody>
          <a:bodyPr>
            <a:normAutofit fontScale="90000"/>
          </a:bodyPr>
          <a:lstStyle/>
          <a:p>
            <a:r>
              <a:rPr lang="ru-RU" sz="3100" b="1" dirty="0" smtClean="0"/>
              <a:t/>
            </a:r>
            <a:br>
              <a:rPr lang="ru-RU" sz="3100" b="1" dirty="0" smtClean="0"/>
            </a:br>
            <a:r>
              <a:rPr lang="ru-RU" sz="3100" b="1" dirty="0" smtClean="0"/>
              <a:t/>
            </a:r>
            <a:br>
              <a:rPr lang="ru-RU" sz="3100" b="1" dirty="0" smtClean="0"/>
            </a:br>
            <a:r>
              <a:rPr lang="ru-RU" sz="3100" b="1" dirty="0" smtClean="0"/>
              <a:t/>
            </a:r>
            <a:br>
              <a:rPr lang="ru-RU" sz="3100" b="1" dirty="0" smtClean="0"/>
            </a:br>
            <a:r>
              <a:rPr lang="ru-RU" sz="3100" b="1" dirty="0" smtClean="0"/>
              <a:t/>
            </a:r>
            <a:br>
              <a:rPr lang="ru-RU" sz="3100" b="1" dirty="0" smtClean="0"/>
            </a:br>
            <a:r>
              <a:rPr lang="ru-RU" sz="3100" b="1" dirty="0" smtClean="0"/>
              <a:t/>
            </a:r>
            <a:br>
              <a:rPr lang="ru-RU" sz="3100" b="1" dirty="0" smtClean="0"/>
            </a:br>
            <a:r>
              <a:rPr lang="ru-RU" sz="3100" b="1" dirty="0" smtClean="0"/>
              <a:t/>
            </a:r>
            <a:br>
              <a:rPr lang="ru-RU" sz="3100" b="1" dirty="0" smtClean="0"/>
            </a:br>
            <a:r>
              <a:rPr lang="ru-RU" sz="3100" b="1" dirty="0" smtClean="0"/>
              <a:t/>
            </a:r>
            <a:br>
              <a:rPr lang="ru-RU" sz="3100" b="1" dirty="0" smtClean="0"/>
            </a:br>
            <a:r>
              <a:rPr lang="ru-RU" sz="3100" b="1" dirty="0" smtClean="0"/>
              <a:t/>
            </a:r>
            <a:br>
              <a:rPr lang="ru-RU" sz="3100" b="1" dirty="0" smtClean="0"/>
            </a:br>
            <a:r>
              <a:rPr lang="ru-RU" sz="3100" b="1" dirty="0" smtClean="0">
                <a:latin typeface="Comic Sans MS" pitchFamily="66" charset="0"/>
              </a:rPr>
              <a:t>Серия дидактических игр, в которых органично сочетаются задачи математического  и двигательного плана.</a:t>
            </a:r>
            <a:r>
              <a:rPr lang="ru-RU" sz="5400" b="1" dirty="0" smtClean="0"/>
              <a:t/>
            </a:r>
            <a:br>
              <a:rPr lang="ru-RU" sz="5400" b="1" dirty="0" smtClean="0"/>
            </a:br>
            <a:endParaRPr lang="ru-RU" dirty="0"/>
          </a:p>
        </p:txBody>
      </p:sp>
      <p:pic>
        <p:nvPicPr>
          <p:cNvPr id="4" name="Содержимое 3" descr="P1050791.JPG"/>
          <p:cNvPicPr>
            <a:picLocks noGrp="1" noChangeAspect="1"/>
          </p:cNvPicPr>
          <p:nvPr>
            <p:ph idx="1"/>
          </p:nvPr>
        </p:nvPicPr>
        <p:blipFill>
          <a:blip r:embed="rId2" cstate="print"/>
          <a:stretch>
            <a:fillRect/>
          </a:stretch>
        </p:blipFill>
        <p:spPr>
          <a:xfrm>
            <a:off x="1142976" y="1357298"/>
            <a:ext cx="6813571" cy="511017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P1050793.JPG"/>
          <p:cNvPicPr>
            <a:picLocks noGrp="1" noChangeAspect="1"/>
          </p:cNvPicPr>
          <p:nvPr>
            <p:ph idx="1"/>
          </p:nvPr>
        </p:nvPicPr>
        <p:blipFill>
          <a:blip r:embed="rId2" cstate="print"/>
          <a:stretch>
            <a:fillRect/>
          </a:stretch>
        </p:blipFill>
        <p:spPr>
          <a:xfrm>
            <a:off x="409795" y="571480"/>
            <a:ext cx="8213507" cy="58579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7972452" cy="153144"/>
          </a:xfrm>
        </p:spPr>
        <p:txBody>
          <a:bodyPr>
            <a:normAutofit fontScale="90000"/>
          </a:bodyPr>
          <a:lstStyle/>
          <a:p>
            <a:pPr algn="ctr"/>
            <a:endParaRPr lang="ru-RU" dirty="0"/>
          </a:p>
        </p:txBody>
      </p:sp>
      <p:pic>
        <p:nvPicPr>
          <p:cNvPr id="6" name="Содержимое 5" descr="P1050800.JPG"/>
          <p:cNvPicPr>
            <a:picLocks noGrp="1" noChangeAspect="1"/>
          </p:cNvPicPr>
          <p:nvPr>
            <p:ph idx="1"/>
          </p:nvPr>
        </p:nvPicPr>
        <p:blipFill>
          <a:blip r:embed="rId2" cstate="print"/>
          <a:stretch>
            <a:fillRect/>
          </a:stretch>
        </p:blipFill>
        <p:spPr>
          <a:xfrm>
            <a:off x="285720" y="357166"/>
            <a:ext cx="8667779" cy="65008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P1050804.JPG"/>
          <p:cNvPicPr>
            <a:picLocks noGrp="1" noChangeAspect="1"/>
          </p:cNvPicPr>
          <p:nvPr>
            <p:ph idx="1"/>
          </p:nvPr>
        </p:nvPicPr>
        <p:blipFill>
          <a:blip r:embed="rId2" cstate="print"/>
          <a:stretch>
            <a:fillRect/>
          </a:stretch>
        </p:blipFill>
        <p:spPr>
          <a:xfrm>
            <a:off x="214282" y="285728"/>
            <a:ext cx="8643998" cy="61123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P1050815.JPG"/>
          <p:cNvPicPr>
            <a:picLocks noGrp="1" noChangeAspect="1"/>
          </p:cNvPicPr>
          <p:nvPr>
            <p:ph idx="1"/>
          </p:nvPr>
        </p:nvPicPr>
        <p:blipFill>
          <a:blip r:embed="rId2" cstate="print"/>
          <a:stretch>
            <a:fillRect/>
          </a:stretch>
        </p:blipFill>
        <p:spPr>
          <a:xfrm>
            <a:off x="214282" y="142852"/>
            <a:ext cx="8697438" cy="652307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220072" y="764704"/>
            <a:ext cx="3501008" cy="5472608"/>
          </a:xfrm>
        </p:spPr>
        <p:txBody>
          <a:bodyPr>
            <a:normAutofit fontScale="92500" lnSpcReduction="10000"/>
          </a:bodyPr>
          <a:lstStyle/>
          <a:p>
            <a:pPr>
              <a:buNone/>
            </a:pPr>
            <a:r>
              <a:rPr lang="ru-RU" b="1" dirty="0" smtClean="0">
                <a:solidFill>
                  <a:schemeClr val="accent1">
                    <a:lumMod val="75000"/>
                  </a:schemeClr>
                </a:solidFill>
                <a:latin typeface="Comic Sans MS" pitchFamily="66" charset="0"/>
              </a:rPr>
              <a:t>Автор: Воспитатель «</a:t>
            </a:r>
            <a:r>
              <a:rPr lang="ru-RU" b="1" dirty="0" err="1" smtClean="0">
                <a:solidFill>
                  <a:schemeClr val="accent1">
                    <a:lumMod val="75000"/>
                  </a:schemeClr>
                </a:solidFill>
                <a:latin typeface="Comic Sans MS" pitchFamily="66" charset="0"/>
              </a:rPr>
              <a:t>Малоенисейского</a:t>
            </a:r>
            <a:r>
              <a:rPr lang="ru-RU" b="1" dirty="0" smtClean="0">
                <a:solidFill>
                  <a:schemeClr val="accent1">
                    <a:lumMod val="75000"/>
                  </a:schemeClr>
                </a:solidFill>
                <a:latin typeface="Comic Sans MS" pitchFamily="66" charset="0"/>
              </a:rPr>
              <a:t> детского сада «Огонек»</a:t>
            </a:r>
          </a:p>
          <a:p>
            <a:pPr algn="ctr">
              <a:buNone/>
            </a:pPr>
            <a:r>
              <a:rPr lang="ru-RU" b="1" dirty="0" err="1" smtClean="0">
                <a:solidFill>
                  <a:schemeClr val="accent1">
                    <a:lumMod val="75000"/>
                  </a:schemeClr>
                </a:solidFill>
                <a:latin typeface="Comic Sans MS" pitchFamily="66" charset="0"/>
              </a:rPr>
              <a:t>Безрученко</a:t>
            </a:r>
            <a:r>
              <a:rPr lang="ru-RU" b="1" dirty="0" smtClean="0">
                <a:solidFill>
                  <a:schemeClr val="accent1">
                    <a:lumMod val="75000"/>
                  </a:schemeClr>
                </a:solidFill>
                <a:latin typeface="Comic Sans MS" pitchFamily="66" charset="0"/>
              </a:rPr>
              <a:t> Светлана Сергеевна</a:t>
            </a:r>
          </a:p>
          <a:p>
            <a:pPr>
              <a:buNone/>
            </a:pPr>
            <a:r>
              <a:rPr lang="ru-RU" b="1" dirty="0" smtClean="0">
                <a:solidFill>
                  <a:schemeClr val="accent1">
                    <a:lumMod val="75000"/>
                  </a:schemeClr>
                </a:solidFill>
                <a:latin typeface="Comic Sans MS" pitchFamily="66" charset="0"/>
              </a:rPr>
              <a:t>Образование: </a:t>
            </a:r>
            <a:r>
              <a:rPr lang="ru-RU" b="1" dirty="0" err="1" smtClean="0">
                <a:solidFill>
                  <a:schemeClr val="accent1">
                    <a:lumMod val="75000"/>
                  </a:schemeClr>
                </a:solidFill>
                <a:latin typeface="Comic Sans MS" pitchFamily="66" charset="0"/>
              </a:rPr>
              <a:t>средне-специальное</a:t>
            </a:r>
            <a:endParaRPr lang="ru-RU" b="1" dirty="0" smtClean="0">
              <a:solidFill>
                <a:schemeClr val="accent1">
                  <a:lumMod val="75000"/>
                </a:schemeClr>
              </a:solidFill>
              <a:latin typeface="Comic Sans MS" pitchFamily="66" charset="0"/>
            </a:endParaRPr>
          </a:p>
          <a:p>
            <a:pPr>
              <a:buNone/>
            </a:pPr>
            <a:r>
              <a:rPr lang="ru-RU" b="1" dirty="0" smtClean="0">
                <a:solidFill>
                  <a:schemeClr val="accent1">
                    <a:lumMod val="75000"/>
                  </a:schemeClr>
                </a:solidFill>
                <a:latin typeface="Comic Sans MS" pitchFamily="66" charset="0"/>
              </a:rPr>
              <a:t>Педагогический стаж – 15 лет</a:t>
            </a:r>
          </a:p>
          <a:p>
            <a:pPr>
              <a:buNone/>
            </a:pPr>
            <a:r>
              <a:rPr lang="ru-RU" b="1" dirty="0" smtClean="0">
                <a:solidFill>
                  <a:schemeClr val="accent1">
                    <a:lumMod val="75000"/>
                  </a:schemeClr>
                </a:solidFill>
                <a:latin typeface="Comic Sans MS" pitchFamily="66" charset="0"/>
              </a:rPr>
              <a:t>В данной должности – 8 лет</a:t>
            </a:r>
          </a:p>
          <a:p>
            <a:pPr>
              <a:buNone/>
            </a:pPr>
            <a:r>
              <a:rPr lang="ru-RU" b="1" dirty="0" smtClean="0">
                <a:solidFill>
                  <a:schemeClr val="accent1">
                    <a:lumMod val="75000"/>
                  </a:schemeClr>
                </a:solidFill>
                <a:latin typeface="Comic Sans MS" pitchFamily="66" charset="0"/>
              </a:rPr>
              <a:t>Квалификационная категория – первая</a:t>
            </a:r>
          </a:p>
          <a:p>
            <a:pPr>
              <a:buNone/>
            </a:pPr>
            <a:endParaRPr lang="ru-RU" b="1" dirty="0" smtClean="0">
              <a:solidFill>
                <a:schemeClr val="accent1">
                  <a:lumMod val="75000"/>
                </a:schemeClr>
              </a:solidFill>
              <a:latin typeface="Comic Sans MS" pitchFamily="66" charset="0"/>
            </a:endParaRPr>
          </a:p>
          <a:p>
            <a:pPr>
              <a:buNone/>
            </a:pPr>
            <a:endParaRPr lang="ru-RU" b="1" dirty="0">
              <a:solidFill>
                <a:schemeClr val="accent1">
                  <a:lumMod val="75000"/>
                </a:schemeClr>
              </a:solidFill>
              <a:latin typeface="Comic Sans MS" pitchFamily="66" charset="0"/>
            </a:endParaRPr>
          </a:p>
        </p:txBody>
      </p:sp>
      <p:pic>
        <p:nvPicPr>
          <p:cNvPr id="4" name="Рисунок 3" descr="C:\Documents and Settings\иван\Рабочий стол\image  у.JPG"/>
          <p:cNvPicPr/>
          <p:nvPr/>
        </p:nvPicPr>
        <p:blipFill>
          <a:blip r:embed="rId2"/>
          <a:srcRect/>
          <a:stretch>
            <a:fillRect/>
          </a:stretch>
        </p:blipFill>
        <p:spPr bwMode="auto">
          <a:xfrm>
            <a:off x="714348" y="1285860"/>
            <a:ext cx="3357586" cy="40719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P1050825.JPG"/>
          <p:cNvPicPr>
            <a:picLocks noGrp="1" noChangeAspect="1"/>
          </p:cNvPicPr>
          <p:nvPr>
            <p:ph idx="1"/>
          </p:nvPr>
        </p:nvPicPr>
        <p:blipFill>
          <a:blip r:embed="rId2" cstate="print"/>
          <a:stretch>
            <a:fillRect/>
          </a:stretch>
        </p:blipFill>
        <p:spPr>
          <a:xfrm>
            <a:off x="500034" y="500042"/>
            <a:ext cx="8221184" cy="61658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971600" y="332656"/>
            <a:ext cx="7175351" cy="512734"/>
          </a:xfrm>
        </p:spPr>
        <p:txBody>
          <a:bodyPr/>
          <a:lstStyle/>
          <a:p>
            <a:pPr algn="ctr">
              <a:buNone/>
            </a:pPr>
            <a:r>
              <a:rPr lang="ru-RU" sz="2000" dirty="0" smtClean="0">
                <a:solidFill>
                  <a:schemeClr val="tx1"/>
                </a:solidFill>
                <a:latin typeface="Comic Sans MS" pitchFamily="66" charset="0"/>
              </a:rPr>
              <a:t>Адресная направленность</a:t>
            </a:r>
            <a:endParaRPr lang="ru-RU" sz="2000" dirty="0">
              <a:solidFill>
                <a:schemeClr val="tx1"/>
              </a:solidFill>
              <a:latin typeface="Comic Sans MS" pitchFamily="66" charset="0"/>
            </a:endParaRPr>
          </a:p>
        </p:txBody>
      </p:sp>
      <p:sp>
        <p:nvSpPr>
          <p:cNvPr id="2" name="Подзаголовок 1"/>
          <p:cNvSpPr>
            <a:spLocks noGrp="1"/>
          </p:cNvSpPr>
          <p:nvPr>
            <p:ph type="subTitle" idx="1"/>
          </p:nvPr>
        </p:nvSpPr>
        <p:spPr>
          <a:xfrm>
            <a:off x="611560" y="980728"/>
            <a:ext cx="8064896" cy="5256584"/>
          </a:xfrm>
        </p:spPr>
        <p:txBody>
          <a:bodyPr>
            <a:normAutofit/>
          </a:bodyPr>
          <a:lstStyle/>
          <a:p>
            <a:r>
              <a:rPr lang="ru-RU" sz="2000" dirty="0" smtClean="0">
                <a:latin typeface="Comic Sans MS" pitchFamily="66" charset="0"/>
              </a:rPr>
              <a:t>	</a:t>
            </a:r>
          </a:p>
          <a:p>
            <a:r>
              <a:rPr lang="ru-RU" sz="2400" dirty="0" smtClean="0">
                <a:latin typeface="Comic Sans MS" pitchFamily="66" charset="0"/>
              </a:rPr>
              <a:t>Данная работа может быть полезна воспитателям, родителям, заинтересованным в успешном интеллектуально и физическом развитии своих воспитанников, детей.</a:t>
            </a:r>
          </a:p>
          <a:p>
            <a:r>
              <a:rPr lang="ru-RU" sz="2400" dirty="0" smtClean="0">
                <a:latin typeface="Comic Sans MS" pitchFamily="66" charset="0"/>
              </a:rPr>
              <a:t>	</a:t>
            </a:r>
          </a:p>
          <a:p>
            <a:r>
              <a:rPr lang="ru-RU" sz="2400" dirty="0" smtClean="0">
                <a:latin typeface="Comic Sans MS" pitchFamily="66" charset="0"/>
              </a:rPr>
              <a:t>Математику уже затем учить надо, что она ум в порядок приводит. </a:t>
            </a:r>
            <a:br>
              <a:rPr lang="ru-RU" sz="2400" dirty="0" smtClean="0">
                <a:latin typeface="Comic Sans MS" pitchFamily="66" charset="0"/>
              </a:rPr>
            </a:br>
            <a:r>
              <a:rPr lang="ru-RU" sz="2400" dirty="0" smtClean="0">
                <a:latin typeface="Comic Sans MS" pitchFamily="66" charset="0"/>
              </a:rPr>
              <a:t>(М.В. Ломоносов) </a:t>
            </a:r>
            <a:r>
              <a:rPr lang="ru-RU" sz="2000" dirty="0" smtClean="0">
                <a:latin typeface="Comic Sans MS" pitchFamily="66" charset="0"/>
              </a:rPr>
              <a:t>.</a:t>
            </a:r>
          </a:p>
          <a:p>
            <a:endParaRPr lang="ru-RU" sz="2400" dirty="0" smtClean="0">
              <a:latin typeface="Comic Sans MS" pitchFamily="66" charset="0"/>
            </a:endParaRPr>
          </a:p>
          <a:p>
            <a:endParaRPr lang="ru-RU" sz="2400" dirty="0" smtClean="0">
              <a:latin typeface="Comic Sans MS" pitchFamily="66" charset="0"/>
            </a:endParaRPr>
          </a:p>
          <a:p>
            <a:endParaRPr lang="ru-RU" sz="2400" dirty="0" smtClean="0">
              <a:latin typeface="Comic Sans MS" pitchFamily="66" charset="0"/>
            </a:endParaRPr>
          </a:p>
        </p:txBody>
      </p:sp>
    </p:spTree>
  </p:cSld>
  <p:clrMapOvr>
    <a:masterClrMapping/>
  </p:clrMapOvr>
  <p:transition spd="slow">
    <p:wheel spokes="3"/>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899592" y="188641"/>
            <a:ext cx="7175351" cy="504056"/>
          </a:xfrm>
        </p:spPr>
        <p:txBody>
          <a:bodyPr>
            <a:normAutofit fontScale="90000"/>
          </a:bodyPr>
          <a:lstStyle/>
          <a:p>
            <a:pPr algn="ctr">
              <a:buNone/>
            </a:pPr>
            <a:r>
              <a:rPr lang="ru-RU" sz="2000" dirty="0" smtClean="0">
                <a:solidFill>
                  <a:schemeClr val="tx1"/>
                </a:solidFill>
                <a:latin typeface="Comic Sans MS" pitchFamily="66" charset="0"/>
              </a:rPr>
              <a:t>Список используемой литературы.</a:t>
            </a:r>
            <a:r>
              <a:rPr lang="ru-RU" sz="2000" dirty="0" smtClean="0">
                <a:latin typeface="Comic Sans MS" pitchFamily="66" charset="0"/>
              </a:rPr>
              <a:t/>
            </a:r>
            <a:br>
              <a:rPr lang="ru-RU" sz="2000" dirty="0" smtClean="0">
                <a:latin typeface="Comic Sans MS" pitchFamily="66" charset="0"/>
              </a:rPr>
            </a:br>
            <a:endParaRPr lang="ru-RU" sz="2000" dirty="0">
              <a:latin typeface="Comic Sans MS" pitchFamily="66" charset="0"/>
            </a:endParaRPr>
          </a:p>
        </p:txBody>
      </p:sp>
      <p:sp>
        <p:nvSpPr>
          <p:cNvPr id="2" name="Подзаголовок 1"/>
          <p:cNvSpPr>
            <a:spLocks noGrp="1"/>
          </p:cNvSpPr>
          <p:nvPr>
            <p:ph type="subTitle" idx="1"/>
          </p:nvPr>
        </p:nvSpPr>
        <p:spPr>
          <a:xfrm>
            <a:off x="323528" y="764704"/>
            <a:ext cx="8640960" cy="5760640"/>
          </a:xfrm>
        </p:spPr>
        <p:txBody>
          <a:bodyPr>
            <a:normAutofit/>
          </a:bodyPr>
          <a:lstStyle/>
          <a:p>
            <a:pPr marL="457200" indent="-457200" algn="l">
              <a:buAutoNum type="arabicPeriod"/>
            </a:pPr>
            <a:r>
              <a:rPr lang="ru-RU" sz="2400" dirty="0" smtClean="0"/>
              <a:t>Е. В. Колесникова «Математика для детей» Т. Ц. Сфера Москва 2008г. 2. И. А. </a:t>
            </a:r>
            <a:r>
              <a:rPr lang="ru-RU" sz="2400" dirty="0" err="1" smtClean="0"/>
              <a:t>Помараева</a:t>
            </a:r>
            <a:r>
              <a:rPr lang="ru-RU" sz="2400" dirty="0" smtClean="0"/>
              <a:t>, В. А. </a:t>
            </a:r>
            <a:r>
              <a:rPr lang="ru-RU" sz="2400" dirty="0" err="1" smtClean="0"/>
              <a:t>Позина</a:t>
            </a:r>
            <a:r>
              <a:rPr lang="ru-RU" sz="2400" dirty="0" smtClean="0"/>
              <a:t> </a:t>
            </a:r>
          </a:p>
          <a:p>
            <a:pPr marL="457200" indent="-457200" algn="l">
              <a:buAutoNum type="arabicPeriod"/>
            </a:pPr>
            <a:r>
              <a:rPr lang="ru-RU" sz="2400" dirty="0" smtClean="0"/>
              <a:t>«Занятия по формированию элементарных математических представлений». Издательство «Мозаика – Синтез» Москва2010г. 3. О. В. </a:t>
            </a:r>
            <a:r>
              <a:rPr lang="ru-RU" sz="2400" dirty="0" err="1" smtClean="0"/>
              <a:t>Дыбина</a:t>
            </a:r>
            <a:r>
              <a:rPr lang="ru-RU" sz="2400" dirty="0" smtClean="0"/>
              <a:t> </a:t>
            </a:r>
          </a:p>
          <a:p>
            <a:pPr marL="457200" indent="-457200" algn="l">
              <a:buAutoNum type="arabicPeriod"/>
            </a:pPr>
            <a:r>
              <a:rPr lang="ru-RU" sz="2400" dirty="0" smtClean="0"/>
              <a:t>«Интеграция образовательных областей в педагогическом процессе ДОУ». Издательство «Мозаика – Синтез» 2012г. 4. Н. В. </a:t>
            </a:r>
            <a:r>
              <a:rPr lang="ru-RU" sz="2400" dirty="0" err="1" smtClean="0"/>
              <a:t>Микляева</a:t>
            </a:r>
            <a:r>
              <a:rPr lang="ru-RU" sz="2400" dirty="0" smtClean="0"/>
              <a:t> </a:t>
            </a:r>
          </a:p>
          <a:p>
            <a:pPr marL="457200" indent="-457200" algn="l">
              <a:buAutoNum type="arabicPeriod"/>
            </a:pPr>
            <a:r>
              <a:rPr lang="ru-RU" sz="2400" dirty="0" smtClean="0"/>
              <a:t>«Развитие способностей детей средствами </a:t>
            </a:r>
            <a:r>
              <a:rPr lang="ru-RU" sz="2400" dirty="0" err="1" smtClean="0"/>
              <a:t>двигательно</a:t>
            </a:r>
            <a:r>
              <a:rPr lang="ru-RU" sz="2400" dirty="0" smtClean="0"/>
              <a:t> – игровой деятельности» У. Ц. «Перспектива» 2010г. 5. Е. А </a:t>
            </a:r>
            <a:r>
              <a:rPr lang="ru-RU" sz="2400" dirty="0" err="1" smtClean="0"/>
              <a:t>Казинцева</a:t>
            </a:r>
            <a:r>
              <a:rPr lang="ru-RU" sz="2400" dirty="0" smtClean="0"/>
              <a:t>, И. В. Померанцева, Т. А </a:t>
            </a:r>
            <a:r>
              <a:rPr lang="ru-RU" sz="2400" dirty="0" err="1" smtClean="0"/>
              <a:t>Тернак</a:t>
            </a:r>
            <a:endParaRPr lang="ru-RU" sz="2400" dirty="0" smtClean="0"/>
          </a:p>
          <a:p>
            <a:pPr marL="457200" indent="-457200" algn="l">
              <a:buAutoNum type="arabicPeriod"/>
            </a:pPr>
            <a:r>
              <a:rPr lang="ru-RU" sz="2400" dirty="0" smtClean="0"/>
              <a:t>«Формирование математических представлений». Издательство «Учитель» 2009г.</a:t>
            </a:r>
          </a:p>
          <a:p>
            <a:r>
              <a:rPr lang="ru-RU" sz="1400" dirty="0" smtClean="0"/>
              <a:t> </a:t>
            </a:r>
            <a:endParaRPr lang="ru-RU" sz="1400" dirty="0"/>
          </a:p>
        </p:txBody>
      </p:sp>
    </p:spTree>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1115616" y="188640"/>
            <a:ext cx="7175351" cy="656750"/>
          </a:xfrm>
        </p:spPr>
        <p:txBody>
          <a:bodyPr/>
          <a:lstStyle/>
          <a:p>
            <a:pPr>
              <a:buNone/>
            </a:pPr>
            <a:r>
              <a:rPr lang="ru-RU" sz="3200" dirty="0" smtClean="0"/>
              <a:t>Условия возникновения опыта.</a:t>
            </a:r>
            <a:endParaRPr lang="ru-RU" sz="3200" dirty="0"/>
          </a:p>
        </p:txBody>
      </p:sp>
      <p:sp>
        <p:nvSpPr>
          <p:cNvPr id="2" name="Подзаголовок 1"/>
          <p:cNvSpPr>
            <a:spLocks noGrp="1"/>
          </p:cNvSpPr>
          <p:nvPr>
            <p:ph type="subTitle" idx="1"/>
          </p:nvPr>
        </p:nvSpPr>
        <p:spPr>
          <a:xfrm>
            <a:off x="467544" y="980728"/>
            <a:ext cx="8352928" cy="5400599"/>
          </a:xfrm>
        </p:spPr>
        <p:txBody>
          <a:bodyPr>
            <a:normAutofit/>
          </a:bodyPr>
          <a:lstStyle/>
          <a:p>
            <a:r>
              <a:rPr lang="ru-RU" sz="2000" dirty="0" smtClean="0">
                <a:latin typeface="Comic Sans MS" pitchFamily="66" charset="0"/>
              </a:rPr>
              <a:t>	МБДОУ «</a:t>
            </a:r>
            <a:r>
              <a:rPr lang="ru-RU" sz="2000" dirty="0" err="1" smtClean="0">
                <a:latin typeface="Comic Sans MS" pitchFamily="66" charset="0"/>
              </a:rPr>
              <a:t>Малоенисейский</a:t>
            </a:r>
            <a:r>
              <a:rPr lang="ru-RU" sz="2000" dirty="0" smtClean="0">
                <a:latin typeface="Comic Sans MS" pitchFamily="66" charset="0"/>
              </a:rPr>
              <a:t> детский сад «Огонек» работает по «Программе воспитания в детском саду» под редакцией М.А.Васильевой.</a:t>
            </a:r>
          </a:p>
          <a:p>
            <a:r>
              <a:rPr lang="ru-RU" sz="2000" dirty="0" smtClean="0">
                <a:latin typeface="Comic Sans MS" pitchFamily="66" charset="0"/>
              </a:rPr>
              <a:t>	В МБДОУ «</a:t>
            </a:r>
            <a:r>
              <a:rPr lang="ru-RU" sz="2000" dirty="0" err="1" smtClean="0">
                <a:latin typeface="Comic Sans MS" pitchFamily="66" charset="0"/>
              </a:rPr>
              <a:t>Малоенисейский</a:t>
            </a:r>
            <a:r>
              <a:rPr lang="ru-RU" sz="2000" dirty="0" smtClean="0">
                <a:latin typeface="Comic Sans MS" pitchFamily="66" charset="0"/>
              </a:rPr>
              <a:t> детский сад «Огонек» пять возрастных групп:</a:t>
            </a:r>
          </a:p>
          <a:p>
            <a:r>
              <a:rPr lang="ru-RU" sz="2000" dirty="0" smtClean="0">
                <a:latin typeface="Comic Sans MS" pitchFamily="66" charset="0"/>
              </a:rPr>
              <a:t>	первая младшая группа 1,5 – 3 года,</a:t>
            </a:r>
          </a:p>
          <a:p>
            <a:r>
              <a:rPr lang="ru-RU" sz="2000" dirty="0" smtClean="0">
                <a:latin typeface="Comic Sans MS" pitchFamily="66" charset="0"/>
              </a:rPr>
              <a:t>	вторая младшая группа 3 – 4 года,</a:t>
            </a:r>
          </a:p>
          <a:p>
            <a:r>
              <a:rPr lang="ru-RU" sz="2000" dirty="0" smtClean="0">
                <a:latin typeface="Comic Sans MS" pitchFamily="66" charset="0"/>
              </a:rPr>
              <a:t>	средняя группа 4 – 5 лет,</a:t>
            </a:r>
          </a:p>
          <a:p>
            <a:r>
              <a:rPr lang="ru-RU" sz="2000" dirty="0" smtClean="0">
                <a:latin typeface="Comic Sans MS" pitchFamily="66" charset="0"/>
              </a:rPr>
              <a:t>	старшая группа 5 – 6 лет,</a:t>
            </a:r>
          </a:p>
          <a:p>
            <a:r>
              <a:rPr lang="ru-RU" sz="2000" dirty="0" smtClean="0">
                <a:latin typeface="Comic Sans MS" pitchFamily="66" charset="0"/>
              </a:rPr>
              <a:t>	подготовительная группа 6 – 7 лет.</a:t>
            </a:r>
          </a:p>
          <a:p>
            <a:r>
              <a:rPr lang="ru-RU" sz="2000" dirty="0" smtClean="0">
                <a:latin typeface="Comic Sans MS" pitchFamily="66" charset="0"/>
              </a:rPr>
              <a:t>	Контроль за здоровьем детей осуществляет медицинский работник. Педагогическую работу – заведующая детским садом, воспитатели групп, музыкальный руководитель. В детском саду два зала – музыкальный и спортивный.</a:t>
            </a:r>
            <a:endParaRPr lang="ru-RU" sz="2000" dirty="0">
              <a:latin typeface="Comic Sans MS" pitchFamily="66" charset="0"/>
            </a:endParaRPr>
          </a:p>
        </p:txBody>
      </p:sp>
    </p:spTree>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692696"/>
            <a:ext cx="8280920" cy="5904656"/>
          </a:xfrm>
        </p:spPr>
        <p:txBody>
          <a:bodyPr>
            <a:normAutofit fontScale="85000" lnSpcReduction="20000"/>
          </a:bodyPr>
          <a:lstStyle/>
          <a:p>
            <a:pPr algn="just">
              <a:buNone/>
            </a:pPr>
            <a:r>
              <a:rPr lang="ru-RU" dirty="0" smtClean="0">
                <a:latin typeface="Comic Sans MS" pitchFamily="66" charset="0"/>
              </a:rPr>
              <a:t>		Программа модернизации педагогического образования  предусматривает переосмысление содержания воспитания и развития, необходимость изменения позиции ребёнка, ориентацию ребёнка на гуманные, общечеловеческие ценности и адекватный этим ценностям стиль педагогической деятельности. Идея </a:t>
            </a:r>
            <a:r>
              <a:rPr lang="ru-RU" dirty="0" err="1" smtClean="0">
                <a:latin typeface="Comic Sans MS" pitchFamily="66" charset="0"/>
              </a:rPr>
              <a:t>гуманизации</a:t>
            </a:r>
            <a:r>
              <a:rPr lang="ru-RU" dirty="0" smtClean="0">
                <a:latin typeface="Comic Sans MS" pitchFamily="66" charset="0"/>
              </a:rPr>
              <a:t> процесса обучения и воспитания, поиска оптимальных форм, обеспечивающих развитие творческой личности ребенка, привлекает внимание многих педагогов и находит всё больше сторонников среди работников дошкольного образования. Социальный заказ общества ориентирует отечественную педагогику на развитие каждого ребенка как субъекта собственной жизни, человека, способного к самостоятельной творческой деятельности. Педагогика и психология накопили значительный опыт исследования творчества (И.Я. </a:t>
            </a:r>
            <a:r>
              <a:rPr lang="ru-RU" dirty="0" err="1" smtClean="0">
                <a:latin typeface="Comic Sans MS" pitchFamily="66" charset="0"/>
              </a:rPr>
              <a:t>Лернер</a:t>
            </a:r>
            <a:r>
              <a:rPr lang="ru-RU" dirty="0" smtClean="0">
                <a:latin typeface="Comic Sans MS" pitchFamily="66" charset="0"/>
              </a:rPr>
              <a:t>, A.M. Матюшкин и др.). Идеи практической психологии и диагностики творчества изложены в работах Л.C. </a:t>
            </a:r>
            <a:r>
              <a:rPr lang="ru-RU" dirty="0" err="1" smtClean="0">
                <a:latin typeface="Comic Sans MS" pitchFamily="66" charset="0"/>
              </a:rPr>
              <a:t>Выготского</a:t>
            </a:r>
            <a:r>
              <a:rPr lang="ru-RU" dirty="0" smtClean="0">
                <a:latin typeface="Comic Sans MS" pitchFamily="66" charset="0"/>
              </a:rPr>
              <a:t>, P.M. Грановской, Ю.С. </a:t>
            </a:r>
            <a:r>
              <a:rPr lang="ru-RU" dirty="0" err="1" smtClean="0">
                <a:latin typeface="Comic Sans MS" pitchFamily="66" charset="0"/>
              </a:rPr>
              <a:t>Крижанской</a:t>
            </a:r>
            <a:r>
              <a:rPr lang="ru-RU" dirty="0" smtClean="0">
                <a:latin typeface="Comic Sans MS" pitchFamily="66" charset="0"/>
              </a:rPr>
              <a:t>, Т.Д. Марцинковской, Б.М. Теплова, Дж. </a:t>
            </a:r>
            <a:r>
              <a:rPr lang="ru-RU" dirty="0" err="1" smtClean="0">
                <a:latin typeface="Comic Sans MS" pitchFamily="66" charset="0"/>
              </a:rPr>
              <a:t>Роджерса</a:t>
            </a:r>
            <a:r>
              <a:rPr lang="ru-RU" dirty="0" smtClean="0">
                <a:latin typeface="Comic Sans MS" pitchFamily="66" charset="0"/>
              </a:rPr>
              <a:t>.</a:t>
            </a:r>
          </a:p>
          <a:p>
            <a:pPr>
              <a:buNone/>
            </a:pPr>
            <a:endParaRPr lang="ru-RU" dirty="0"/>
          </a:p>
        </p:txBody>
      </p:sp>
    </p:spTree>
  </p:cSld>
  <p:clrMapOvr>
    <a:masterClrMapping/>
  </p:clrMapOvr>
  <p:transition spd="slow">
    <p:spli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188640"/>
            <a:ext cx="6512511" cy="1143000"/>
          </a:xfrm>
        </p:spPr>
        <p:txBody>
          <a:bodyPr/>
          <a:lstStyle/>
          <a:p>
            <a:pPr algn="ctr">
              <a:buNone/>
            </a:pPr>
            <a:r>
              <a:rPr lang="ru-RU" sz="2400" dirty="0" smtClean="0">
                <a:latin typeface="Comic Sans MS" pitchFamily="66" charset="0"/>
              </a:rPr>
              <a:t>Актуальность</a:t>
            </a:r>
            <a:endParaRPr lang="ru-RU" sz="2400" dirty="0">
              <a:latin typeface="Comic Sans MS" pitchFamily="66" charset="0"/>
            </a:endParaRPr>
          </a:p>
        </p:txBody>
      </p:sp>
      <p:sp>
        <p:nvSpPr>
          <p:cNvPr id="3" name="Содержимое 2"/>
          <p:cNvSpPr>
            <a:spLocks noGrp="1"/>
          </p:cNvSpPr>
          <p:nvPr>
            <p:ph idx="1"/>
          </p:nvPr>
        </p:nvSpPr>
        <p:spPr>
          <a:xfrm>
            <a:off x="467544" y="692696"/>
            <a:ext cx="8280920" cy="5904656"/>
          </a:xfrm>
        </p:spPr>
        <p:txBody>
          <a:bodyPr>
            <a:normAutofit lnSpcReduction="10000"/>
          </a:bodyPr>
          <a:lstStyle/>
          <a:p>
            <a:pPr algn="just">
              <a:buNone/>
            </a:pPr>
            <a:endParaRPr lang="ru-RU" sz="2400" dirty="0" smtClean="0"/>
          </a:p>
          <a:p>
            <a:pPr algn="just">
              <a:buNone/>
            </a:pPr>
            <a:endParaRPr lang="ru-RU" sz="2400" dirty="0" smtClean="0"/>
          </a:p>
          <a:p>
            <a:pPr algn="just">
              <a:buNone/>
            </a:pPr>
            <a:r>
              <a:rPr lang="ru-RU" sz="2400" dirty="0" smtClean="0"/>
              <a:t> </a:t>
            </a:r>
            <a:r>
              <a:rPr lang="ru-RU" sz="2400" dirty="0" smtClean="0">
                <a:latin typeface="Comic Sans MS" pitchFamily="66" charset="0"/>
              </a:rPr>
              <a:t>В последнее время медики и педагоги с тревогой отмечают, что современные дети ведут малоподвижный образ жизни. Общеизвестно, что без движений ребенок не может вырасти здоровым.</a:t>
            </a:r>
          </a:p>
          <a:p>
            <a:pPr algn="just">
              <a:buNone/>
            </a:pPr>
            <a:r>
              <a:rPr lang="ru-RU" sz="2400" dirty="0" smtClean="0">
                <a:latin typeface="Comic Sans MS" pitchFamily="66" charset="0"/>
              </a:rPr>
              <a:t>         В настоящее время в дошкольных учреждениях идет активный поиск возможностей обновления и качественного улучшения форм обучения детей дошкольного возраста. В дошкольных учреждениях развитие математических представлений должно осуществляться так, чтобы дети видели, что математика существует не сама по себе, что математические понятия отражают связи и отношения, свойственные предметам окружающего мира. </a:t>
            </a:r>
            <a:endParaRPr lang="ru-RU" sz="2000" dirty="0">
              <a:latin typeface="Comic Sans MS" pitchFamily="66" charset="0"/>
            </a:endParaRPr>
          </a:p>
        </p:txBody>
      </p:sp>
    </p:spTree>
  </p:cSld>
  <p:clrMapOvr>
    <a:masterClrMapping/>
  </p:clrMapOvr>
  <p:transition spd="slow">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467544" y="692696"/>
            <a:ext cx="8280920" cy="5904656"/>
          </a:xfrm>
          <a:prstGeom prst="rect">
            <a:avLst/>
          </a:prstGeom>
        </p:spPr>
        <p:txBody>
          <a:bodyPr>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ru-RU" sz="2400" b="0" i="0" u="none" strike="noStrike" kern="1200" cap="none" spc="0" normalizeH="0" baseline="0" noProof="0" dirty="0" smtClean="0">
              <a:ln>
                <a:noFill/>
              </a:ln>
              <a:solidFill>
                <a:schemeClr val="tx1"/>
              </a:solidFill>
              <a:effectLst/>
              <a:uLnTx/>
              <a:uFillTx/>
              <a:latin typeface="+mn-lt"/>
              <a:ea typeface="+mn-ea"/>
              <a:cs typeface="+mn-cs"/>
            </a:endParaRPr>
          </a:p>
          <a:p>
            <a:r>
              <a:rPr lang="ru-RU" sz="2400" dirty="0" smtClean="0">
                <a:latin typeface="Comic Sans MS" pitchFamily="66" charset="0"/>
              </a:rPr>
              <a:t>На практике условия для применения у дошкольников математических знаний существуют в разных видах деятельности — в трудовой, изобразительной, двигательной, когда ставится задача отсчитать нужное количество предметов, сравнить их по форме или величине. В моей теме рассматривается вопрос организации обучения детей математике в комплексе с физическим воспитанием. Такой подход к организации непосредственной образовательной деятельности, с одной стороны, позволит детям лучше осознать математические представления, а, с другой стороны — поможет решить проблемы двигательной активности детей.</a:t>
            </a:r>
            <a:endParaRPr lang="ru-RU" sz="2400" dirty="0">
              <a:latin typeface="Comic Sans MS" pitchFamily="66" charset="0"/>
            </a:endParaRPr>
          </a:p>
        </p:txBody>
      </p:sp>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571480"/>
            <a:ext cx="8143932" cy="6370975"/>
          </a:xfrm>
          <a:prstGeom prst="rect">
            <a:avLst/>
          </a:prstGeom>
        </p:spPr>
        <p:txBody>
          <a:bodyPr wrap="square">
            <a:spAutoFit/>
          </a:bodyPr>
          <a:lstStyle/>
          <a:p>
            <a:r>
              <a:rPr lang="ru-RU" sz="2400" dirty="0" smtClean="0"/>
              <a:t> </a:t>
            </a:r>
            <a:r>
              <a:rPr lang="ru-RU" sz="2400" dirty="0" smtClean="0">
                <a:latin typeface="Comic Sans MS" pitchFamily="66" charset="0"/>
              </a:rPr>
              <a:t>Известные педагоги с древности до наших дней отмечают, что движение является важным средством познания окружающего мира. В двигательной деятельности дети активно воспринимают новые предметы, их свойства. Доказано, что чем разнообразнее движения, тем больше информации поступает в мозг, тем интенсивнее интеллектуальное развитие дошкольника. Поэтому не следует ограничивать непосредственно образовательную деятельность в дошкольных учреждениях каким-либо одним видом деятельности. Чем разнообразнее по используемым видам деятельности и дидактическому материалу будет образовательная деятельность, тем больший эффект она даст. Чем полнее информация, получаемая ребенком от своих органов чувств, тем успешнее и разностороннее его развитие.</a:t>
            </a:r>
            <a:endParaRPr lang="ru-RU" sz="2400" dirty="0">
              <a:latin typeface="Comic Sans MS" pitchFamily="66" charset="0"/>
            </a:endParaRPr>
          </a:p>
        </p:txBody>
      </p:sp>
    </p:spTree>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1142984"/>
            <a:ext cx="7929618" cy="3416320"/>
          </a:xfrm>
          <a:prstGeom prst="rect">
            <a:avLst/>
          </a:prstGeom>
        </p:spPr>
        <p:txBody>
          <a:bodyPr wrap="square">
            <a:spAutoFit/>
          </a:bodyPr>
          <a:lstStyle/>
          <a:p>
            <a:r>
              <a:rPr lang="ru-RU" sz="2400" b="1" i="1" dirty="0" smtClean="0"/>
              <a:t>Итак, интеграция процессов развития математических представлений и физического развития детей необходима для увеличения двигательной активности дошкольников, повышения интенсивности их интеллектуального развития, активизации процесса познания и осознания необходимости ознакомления детей с математическими отношениями и свойствами окружающего мира.</a:t>
            </a:r>
            <a:endParaRPr lang="ru-RU" sz="2400" dirty="0"/>
          </a:p>
        </p:txBody>
      </p:sp>
    </p:spTree>
  </p:cSld>
  <p:clrMapOvr>
    <a:masterClrMapping/>
  </p:clrMapOvr>
  <p:transition spd="slow">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116632"/>
            <a:ext cx="6512511" cy="1143000"/>
          </a:xfrm>
        </p:spPr>
        <p:txBody>
          <a:bodyPr/>
          <a:lstStyle/>
          <a:p>
            <a:pPr algn="ctr">
              <a:buNone/>
            </a:pPr>
            <a:r>
              <a:rPr lang="ru-RU" sz="2000" dirty="0" smtClean="0">
                <a:latin typeface="Comic Sans MS" pitchFamily="66" charset="0"/>
              </a:rPr>
              <a:t>Новизна опыта</a:t>
            </a:r>
            <a:endParaRPr lang="ru-RU" sz="2000" dirty="0">
              <a:latin typeface="Comic Sans MS" pitchFamily="66" charset="0"/>
            </a:endParaRPr>
          </a:p>
        </p:txBody>
      </p:sp>
      <p:sp>
        <p:nvSpPr>
          <p:cNvPr id="3" name="Содержимое 2"/>
          <p:cNvSpPr>
            <a:spLocks noGrp="1"/>
          </p:cNvSpPr>
          <p:nvPr>
            <p:ph idx="1"/>
          </p:nvPr>
        </p:nvSpPr>
        <p:spPr>
          <a:xfrm>
            <a:off x="539552" y="731520"/>
            <a:ext cx="8136904" cy="5721816"/>
          </a:xfrm>
        </p:spPr>
        <p:txBody>
          <a:bodyPr>
            <a:noAutofit/>
          </a:bodyPr>
          <a:lstStyle/>
          <a:p>
            <a:pPr>
              <a:buNone/>
            </a:pPr>
            <a:r>
              <a:rPr lang="ru-RU" sz="2000" dirty="0" smtClean="0">
                <a:latin typeface="Comic Sans MS" pitchFamily="66" charset="0"/>
              </a:rPr>
              <a:t>		</a:t>
            </a:r>
          </a:p>
          <a:p>
            <a:pPr>
              <a:buNone/>
            </a:pPr>
            <a:endParaRPr lang="ru-RU" sz="2000" dirty="0" smtClean="0">
              <a:latin typeface="Comic Sans MS" pitchFamily="66" charset="0"/>
            </a:endParaRPr>
          </a:p>
          <a:p>
            <a:pPr algn="ctr">
              <a:buNone/>
            </a:pPr>
            <a:r>
              <a:rPr lang="ru-RU" sz="1800" dirty="0" smtClean="0">
                <a:latin typeface="Comic Sans MS" pitchFamily="66" charset="0"/>
              </a:rPr>
              <a:t>Новизна заключается в создании системы работы по развитию математических представлений с помощью двигательной активности.</a:t>
            </a:r>
          </a:p>
          <a:p>
            <a:pPr>
              <a:buNone/>
            </a:pPr>
            <a:r>
              <a:rPr lang="ru-RU" sz="2000" b="1" u="sng" dirty="0" smtClean="0">
                <a:latin typeface="Comic Sans MS" pitchFamily="66" charset="0"/>
              </a:rPr>
              <a:t>Цель:</a:t>
            </a:r>
            <a:endParaRPr lang="ru-RU" sz="2000" dirty="0" smtClean="0">
              <a:latin typeface="Comic Sans MS" pitchFamily="66" charset="0"/>
            </a:endParaRPr>
          </a:p>
          <a:p>
            <a:pPr>
              <a:buNone/>
            </a:pPr>
            <a:r>
              <a:rPr lang="ru-RU" sz="2000" dirty="0" smtClean="0">
                <a:latin typeface="Comic Sans MS" pitchFamily="66" charset="0"/>
              </a:rPr>
              <a:t>Повышение двигательной активности в образовательной деятельности познавательного характера.</a:t>
            </a:r>
          </a:p>
          <a:p>
            <a:pPr>
              <a:buNone/>
            </a:pPr>
            <a:r>
              <a:rPr lang="ru-RU" sz="2000" b="1" dirty="0" smtClean="0">
                <a:latin typeface="Comic Sans MS" pitchFamily="66" charset="0"/>
              </a:rPr>
              <a:t>Задачи:</a:t>
            </a:r>
            <a:endParaRPr lang="ru-RU" sz="2000" dirty="0" smtClean="0">
              <a:latin typeface="Comic Sans MS" pitchFamily="66" charset="0"/>
            </a:endParaRPr>
          </a:p>
          <a:p>
            <a:pPr>
              <a:buNone/>
            </a:pPr>
            <a:r>
              <a:rPr lang="ru-RU" sz="2000" dirty="0" smtClean="0">
                <a:latin typeface="Comic Sans MS" pitchFamily="66" charset="0"/>
              </a:rPr>
              <a:t>1. Активизировать процесс познания и осознания необходимости ознакомления детей с математическими отношениями и свойствами окружающего мира.</a:t>
            </a:r>
          </a:p>
          <a:p>
            <a:pPr>
              <a:buNone/>
            </a:pPr>
            <a:r>
              <a:rPr lang="ru-RU" sz="2000" dirty="0" smtClean="0">
                <a:latin typeface="Comic Sans MS" pitchFamily="66" charset="0"/>
              </a:rPr>
              <a:t>2. Способствовать развитию двигательной активности в образовательной деятельности познавательного характера.</a:t>
            </a:r>
          </a:p>
          <a:p>
            <a:pPr>
              <a:buNone/>
            </a:pPr>
            <a:r>
              <a:rPr lang="ru-RU" sz="2000" dirty="0" smtClean="0">
                <a:latin typeface="Comic Sans MS" pitchFamily="66" charset="0"/>
              </a:rPr>
              <a:t>3. Развивать внимание, мышление, любознательность.</a:t>
            </a:r>
          </a:p>
          <a:p>
            <a:pPr>
              <a:buNone/>
            </a:pPr>
            <a:r>
              <a:rPr lang="ru-RU" sz="2000" dirty="0" smtClean="0">
                <a:latin typeface="Comic Sans MS" pitchFamily="66" charset="0"/>
              </a:rPr>
              <a:t>4. Воспитывать интерес к познавательной деятельности.</a:t>
            </a:r>
          </a:p>
          <a:p>
            <a:pPr algn="just">
              <a:buNone/>
            </a:pPr>
            <a:r>
              <a:rPr lang="ru-RU" sz="2000" dirty="0" smtClean="0">
                <a:latin typeface="Comic Sans MS" pitchFamily="66" charset="0"/>
              </a:rPr>
              <a:t>		</a:t>
            </a:r>
          </a:p>
          <a:p>
            <a:pPr algn="just">
              <a:buNone/>
            </a:pPr>
            <a:r>
              <a:rPr lang="ru-RU" sz="2000" dirty="0" smtClean="0">
                <a:latin typeface="Comic Sans MS" pitchFamily="66" charset="0"/>
              </a:rPr>
              <a:t>		</a:t>
            </a:r>
            <a:endParaRPr lang="ru-RU" sz="2000" dirty="0">
              <a:latin typeface="Comic Sans MS" pitchFamily="66" charset="0"/>
            </a:endParaRPr>
          </a:p>
        </p:txBody>
      </p:sp>
    </p:spTree>
  </p:cSld>
  <p:clrMapOvr>
    <a:masterClrMapping/>
  </p:clrMapOvr>
  <p:transition spd="slow">
    <p:spli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1291</TotalTime>
  <Words>1063</Words>
  <Application>Microsoft Office PowerPoint</Application>
  <PresentationFormat>Экран (4:3)</PresentationFormat>
  <Paragraphs>78</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Поток</vt:lpstr>
      <vt:lpstr>МБДОУ «Малоенисейский детский сад «Огонек» </vt:lpstr>
      <vt:lpstr>Слайд 2</vt:lpstr>
      <vt:lpstr>Условия возникновения опыта.</vt:lpstr>
      <vt:lpstr>Слайд 4</vt:lpstr>
      <vt:lpstr>Актуальность</vt:lpstr>
      <vt:lpstr>Слайд 6</vt:lpstr>
      <vt:lpstr>Слайд 7</vt:lpstr>
      <vt:lpstr>Слайд 8</vt:lpstr>
      <vt:lpstr>Новизна опыта</vt:lpstr>
      <vt:lpstr>Пять ведущих  линий Орф-педагогики. </vt:lpstr>
      <vt:lpstr>Слайд 11</vt:lpstr>
      <vt:lpstr>Слайд 12</vt:lpstr>
      <vt:lpstr> Пятая серия </vt:lpstr>
      <vt:lpstr>Слайд 14</vt:lpstr>
      <vt:lpstr>        Серия дидактических игр, в которых органично сочетаются задачи математического  и двигательного плана. </vt:lpstr>
      <vt:lpstr>Слайд 16</vt:lpstr>
      <vt:lpstr>Слайд 17</vt:lpstr>
      <vt:lpstr>Слайд 18</vt:lpstr>
      <vt:lpstr>Слайд 19</vt:lpstr>
      <vt:lpstr>Слайд 20</vt:lpstr>
      <vt:lpstr>Адресная направленность</vt:lpstr>
      <vt:lpstr>Список используемой литературы. </vt:lpstr>
    </vt:vector>
  </TitlesOfParts>
  <Company>AlexSoft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МБДОУ «Малоенисейский детский сад «Огонек» </dc:title>
  <dc:creator>я</dc:creator>
  <cp:lastModifiedBy>Иван</cp:lastModifiedBy>
  <cp:revision>134</cp:revision>
  <dcterms:created xsi:type="dcterms:W3CDTF">2014-04-17T07:02:45Z</dcterms:created>
  <dcterms:modified xsi:type="dcterms:W3CDTF">2014-11-03T02:30:05Z</dcterms:modified>
</cp:coreProperties>
</file>